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1"/>
    <p:sldMasterId id="2147483851" r:id="rId12"/>
    <p:sldMasterId id="2147483660" r:id="rId13"/>
  </p:sldMasterIdLst>
  <p:notesMasterIdLst>
    <p:notesMasterId r:id="rId28"/>
  </p:notesMasterIdLst>
  <p:sldIdLst>
    <p:sldId id="257" r:id="rId14"/>
    <p:sldId id="3561" r:id="rId15"/>
    <p:sldId id="3562" r:id="rId16"/>
    <p:sldId id="3559" r:id="rId17"/>
    <p:sldId id="3560" r:id="rId18"/>
    <p:sldId id="3552" r:id="rId19"/>
    <p:sldId id="3541" r:id="rId20"/>
    <p:sldId id="3563" r:id="rId21"/>
    <p:sldId id="3564" r:id="rId22"/>
    <p:sldId id="3565" r:id="rId23"/>
    <p:sldId id="3553" r:id="rId24"/>
    <p:sldId id="3557" r:id="rId25"/>
    <p:sldId id="3558" r:id="rId26"/>
    <p:sldId id="3539" r:id="rId27"/>
  </p:sldIdLst>
  <p:sldSz cx="12192000" cy="6858000"/>
  <p:notesSz cx="6858000" cy="9144000"/>
  <p:custDataLst>
    <p:custData r:id="rId2"/>
    <p:custData r:id="rId3"/>
    <p:custData r:id="rId4"/>
    <p:custData r:id="rId10"/>
    <p:custData r:id="rId8"/>
    <p:custData r:id="rId5"/>
    <p:custData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8" autoAdjust="0"/>
    <p:restoredTop sz="90463" autoAdjust="0"/>
  </p:normalViewPr>
  <p:slideViewPr>
    <p:cSldViewPr snapToGrid="0">
      <p:cViewPr>
        <p:scale>
          <a:sx n="140" d="100"/>
          <a:sy n="140" d="100"/>
        </p:scale>
        <p:origin x="160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5DA9-652A-4F7F-A7CD-D6222715F0ED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DB62-BA90-4484-8E15-3A956220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B530E-4BAB-6B4A-96C2-FAFB82FDF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1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Frontline Resources In Chat…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B530E-4BAB-6B4A-96C2-FAFB82FDF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DB62-BA90-4484-8E15-3A9562201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7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DB62-BA90-4484-8E15-3A9562201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much to consider when developing, managing, and implementing your New Teacher Induction Programs for Teachers and all of your employees! I am very fortunate to be able to hear from educators like yourself from all over the country. Earlier, you heard a little about </a:t>
            </a:r>
            <a:r>
              <a:rPr lang="en-US" dirty="0" err="1"/>
              <a:t>Carnita</a:t>
            </a:r>
            <a:r>
              <a:rPr lang="en-US" dirty="0"/>
              <a:t> Thomas! Today, I have the pleasure to facilitate a conversation and get her valuable insights on what she is doing in Harmony, Texas!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DB62-BA90-4484-8E15-3A95622016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t Purple w/ Dk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1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- Teal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3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922909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133615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2500" baseline="0">
                <a:latin typeface="Lato Light" panose="020F0302020204030203" pitchFamily="34" charset="0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lang="en-US" sz="25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endParaRPr lang="en-US"/>
          </a:p>
          <a:p>
            <a:pPr lvl="0"/>
            <a:r>
              <a:rPr lang="en-US"/>
              <a:t>Section Title Two</a:t>
            </a:r>
          </a:p>
          <a:p>
            <a:pPr lvl="1"/>
            <a:endParaRPr lang="en-US"/>
          </a:p>
          <a:p>
            <a:pPr lvl="0"/>
            <a:r>
              <a:rPr lang="en-US"/>
              <a:t>Section Title Three</a:t>
            </a:r>
          </a:p>
          <a:p>
            <a:pPr lvl="1"/>
            <a:endParaRPr lang="en-US"/>
          </a:p>
          <a:p>
            <a:pPr lvl="0"/>
            <a:r>
              <a:rPr lang="en-US"/>
              <a:t>Section Title Four</a:t>
            </a:r>
          </a:p>
          <a:p>
            <a:pPr lvl="1"/>
            <a:endParaRPr lang="en-US"/>
          </a:p>
          <a:p>
            <a:pPr lvl="0"/>
            <a:r>
              <a:rPr lang="en-US"/>
              <a:t>Section Title Five</a:t>
            </a:r>
          </a:p>
          <a:p>
            <a:pPr lvl="0"/>
            <a:endParaRPr lang="en-US"/>
          </a:p>
          <a:p>
            <a:pPr lvl="0"/>
            <a:r>
              <a:rPr lang="en-US"/>
              <a:t>Section Title Six</a:t>
            </a:r>
          </a:p>
          <a:p>
            <a:pPr lvl="1"/>
            <a:endParaRPr lang="en-US"/>
          </a:p>
          <a:p>
            <a:pPr lvl="0"/>
            <a:r>
              <a:rPr lang="en-US"/>
              <a:t>Section Title Seven</a:t>
            </a:r>
          </a:p>
          <a:p>
            <a:pPr lvl="1"/>
            <a:endParaRPr lang="en-US"/>
          </a:p>
          <a:p>
            <a:pPr lvl="0"/>
            <a:r>
              <a:rPr lang="en-US"/>
              <a:t>Section Title Eight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1532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3660358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02409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38784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175158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525136" y="5569134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4525136" y="4932876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525136" y="429661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Lato Light" panose="020F03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None/>
              <a:defRPr lang="en-US" sz="18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Two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Three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Four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Five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3818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469185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80343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91502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202660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45679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24513865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1547895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4868886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739641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929727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23881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Starte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AA46C4-B71E-5C46-8036-FD7BF5E4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0C720ACE-9230-0540-A25F-3B10C85F8FD6}"/>
              </a:ext>
            </a:extLst>
          </p:cNvPr>
          <p:cNvSpPr/>
          <p:nvPr userDrawn="1"/>
        </p:nvSpPr>
        <p:spPr>
          <a:xfrm>
            <a:off x="972706" y="1438656"/>
            <a:ext cx="11408229" cy="3980688"/>
          </a:xfrm>
          <a:custGeom>
            <a:avLst/>
            <a:gdLst>
              <a:gd name="connsiteX0" fmla="*/ 2743200 w 15544800"/>
              <a:gd name="connsiteY0" fmla="*/ 0 h 5486400"/>
              <a:gd name="connsiteX1" fmla="*/ 15544800 w 15544800"/>
              <a:gd name="connsiteY1" fmla="*/ 0 h 5486400"/>
              <a:gd name="connsiteX2" fmla="*/ 15544800 w 15544800"/>
              <a:gd name="connsiteY2" fmla="*/ 5486400 h 5486400"/>
              <a:gd name="connsiteX3" fmla="*/ 2743200 w 15544800"/>
              <a:gd name="connsiteY3" fmla="*/ 5486400 h 5486400"/>
              <a:gd name="connsiteX4" fmla="*/ 0 w 15544800"/>
              <a:gd name="connsiteY4" fmla="*/ 2743200 h 5486400"/>
              <a:gd name="connsiteX5" fmla="*/ 2743200 w 15544800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5544800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7079686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343" h="548640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291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5397091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Photo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26568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34754083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58140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2 Photos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77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Lato Light" panose="020F0502020204030203" pitchFamily="34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chart.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Infographic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9893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65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14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27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3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5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Ende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D06381-41A6-134E-B960-0BD2B4F6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72FA96F7-B0C3-C04F-B4CF-0BF7BFBB3031}"/>
              </a:ext>
            </a:extLst>
          </p:cNvPr>
          <p:cNvSpPr/>
          <p:nvPr userDrawn="1"/>
        </p:nvSpPr>
        <p:spPr>
          <a:xfrm flipH="1">
            <a:off x="-149513" y="1438656"/>
            <a:ext cx="11408229" cy="3980688"/>
          </a:xfrm>
          <a:custGeom>
            <a:avLst/>
            <a:gdLst>
              <a:gd name="connsiteX0" fmla="*/ 2743200 w 15544800"/>
              <a:gd name="connsiteY0" fmla="*/ 0 h 5486400"/>
              <a:gd name="connsiteX1" fmla="*/ 15544800 w 15544800"/>
              <a:gd name="connsiteY1" fmla="*/ 0 h 5486400"/>
              <a:gd name="connsiteX2" fmla="*/ 15544800 w 15544800"/>
              <a:gd name="connsiteY2" fmla="*/ 5486400 h 5486400"/>
              <a:gd name="connsiteX3" fmla="*/ 2743200 w 15544800"/>
              <a:gd name="connsiteY3" fmla="*/ 5486400 h 5486400"/>
              <a:gd name="connsiteX4" fmla="*/ 0 w 15544800"/>
              <a:gd name="connsiteY4" fmla="*/ 2743200 h 5486400"/>
              <a:gd name="connsiteX5" fmla="*/ 2743200 w 15544800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5544800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7079686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343" h="548640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803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33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34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32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59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365125"/>
            <a:ext cx="10685779" cy="4605655"/>
          </a:xfrm>
        </p:spPr>
        <p:txBody>
          <a:bodyPr anchor="ctr" anchorCtr="0"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urbanitas</a:t>
            </a:r>
            <a:r>
              <a:rPr lang="en-US"/>
              <a:t> </a:t>
            </a:r>
            <a:r>
              <a:rPr lang="en-US" err="1"/>
              <a:t>honestatis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r>
              <a:rPr lang="en-US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970780"/>
            <a:ext cx="5181282" cy="881380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 |  Position Title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8970792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45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914401"/>
            <a:ext cx="3162300" cy="797654"/>
          </a:xfrm>
        </p:spPr>
        <p:txBody>
          <a:bodyPr>
            <a:noAutofit/>
          </a:bodyPr>
          <a:lstStyle>
            <a:lvl1pPr>
              <a:defRPr lang="en-US" sz="5000" kern="1200" baseline="0" dirty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299" y="13386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US: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83298" y="15950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webinars@frontlinetechnologies.com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3299" y="22149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83298" y="24713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www.frontlinek12.com</a:t>
            </a:r>
          </a:p>
        </p:txBody>
      </p:sp>
    </p:spTree>
    <p:extLst>
      <p:ext uri="{BB962C8B-B14F-4D97-AF65-F5344CB8AC3E}">
        <p14:creationId xmlns:p14="http://schemas.microsoft.com/office/powerpoint/2010/main" val="2923499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5240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70664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1/2 - Purple Title and Logo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6096001" y="1438470"/>
            <a:ext cx="6156207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A850ED-756B-054D-9040-03F9CE826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38276"/>
            <a:ext cx="6096000" cy="3981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1/2 - Purple Title and Logo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-110837" y="1438470"/>
            <a:ext cx="6218559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A850ED-756B-054D-9040-03F9CE826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722" y="1438470"/>
            <a:ext cx="6096000" cy="3981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(Top Half)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0" y="1438470"/>
            <a:ext cx="12192000" cy="22566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9359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(Top Third)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0" y="1438470"/>
            <a:ext cx="12192000" cy="27068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2321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 Half)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8A66BED-EC7D-8247-94F2-49A6AC3BD4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92000" cy="2438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90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Line Accent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95E8F20-2A3A-034B-A088-3A801A9A0F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72133" y="0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Lt Purple w/ Lt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3736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Line Accent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5E8F20-2A3A-034B-A088-3A801A9A0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72133" y="0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Crosshatch Accent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A5025F-149B-0943-9648-C0FE7708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439400" y="0"/>
            <a:ext cx="1752600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5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Crosshatch Accent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A5025F-149B-0943-9648-C0FE7708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439400" y="0"/>
            <a:ext cx="1752600" cy="21674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A37C3CC-213D-284D-84EA-72794D367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2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White Blank w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6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White Blank w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1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White w/ 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75955-D954-B848-8BB7-DD722EBE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68074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White w/ Title and Image Right and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75955-D954-B848-8BB7-DD722EBE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8C078C-14EF-E549-B3BD-C51C7BE50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87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White w/ Titl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9E7CC9-B1A5-2D44-8B2F-8B707749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37304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Left and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944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Slide Lt Purple w/ Dk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51840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Left and Title Righ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F2AAB8-5199-8E44-A902-14D415CED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72133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82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Right an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250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Right and Title Left and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27E210-3EC7-B345-92E4-99BB16605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4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Right and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80005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Purple and Title Righ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Color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Rectangle Tint">
            <a:extLst>
              <a:ext uri="{FF2B5EF4-FFF2-40B4-BE49-F238E27FC236}">
                <a16:creationId xmlns:a16="http://schemas.microsoft.com/office/drawing/2014/main" id="{DD0B8E90-4F55-D843-9158-E7949E2B493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8267-6C57-AF4A-8C3C-EBB2F4BE02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4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and Half -  Purple and Title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018A0-8995-644A-B52F-4AC66C19B7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357E1A-27AD-C149-B2C0-144B2AA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Rectangle Tint">
            <a:extLst>
              <a:ext uri="{FF2B5EF4-FFF2-40B4-BE49-F238E27FC236}">
                <a16:creationId xmlns:a16="http://schemas.microsoft.com/office/drawing/2014/main" id="{F018EEEE-5986-1745-9125-48E4EF82BE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5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Title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57E1A-27AD-C149-B2C0-144B2AA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Rectangle Tint">
            <a:extLst>
              <a:ext uri="{FF2B5EF4-FFF2-40B4-BE49-F238E27FC236}">
                <a16:creationId xmlns:a16="http://schemas.microsoft.com/office/drawing/2014/main" id="{F018EEEE-5986-1745-9125-48E4EF82BE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2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 Title Left with Corner Acc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57E1A-27AD-C149-B2C0-144B2AA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Rectangle Tint">
            <a:extLst>
              <a:ext uri="{FF2B5EF4-FFF2-40B4-BE49-F238E27FC236}">
                <a16:creationId xmlns:a16="http://schemas.microsoft.com/office/drawing/2014/main" id="{F018EEEE-5986-1745-9125-48E4EF82BE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8E3FC5-00D5-EB47-A4C2-1992B4375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8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with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CB7C9E-03B8-354D-B8D0-7EA03B47D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66D7D4A8-B9CF-C84D-B563-05F464F4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192" y="836514"/>
            <a:ext cx="3275541" cy="96096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/>
            </a:lvl2pPr>
            <a:lvl3pPr marL="914446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3" name="Body Text Placeholder">
            <a:extLst>
              <a:ext uri="{FF2B5EF4-FFF2-40B4-BE49-F238E27FC236}">
                <a16:creationId xmlns:a16="http://schemas.microsoft.com/office/drawing/2014/main" id="{E624EB92-9ADA-E84F-BAF9-595242074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192" y="2211290"/>
            <a:ext cx="3275541" cy="28003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bg1"/>
                </a:solidFill>
              </a:defRPr>
            </a:lvl1pPr>
            <a:lvl2pPr marL="457223" indent="0">
              <a:buNone/>
              <a:defRPr sz="1867">
                <a:solidFill>
                  <a:schemeClr val="bg1"/>
                </a:solidFill>
              </a:defRPr>
            </a:lvl2pPr>
            <a:lvl3pPr marL="914446" indent="0">
              <a:buNone/>
              <a:defRPr sz="1867">
                <a:solidFill>
                  <a:schemeClr val="bg1"/>
                </a:solidFill>
              </a:defRPr>
            </a:lvl3pPr>
            <a:lvl4pPr marL="1371669" indent="0">
              <a:buNone/>
              <a:defRPr sz="1867">
                <a:solidFill>
                  <a:schemeClr val="bg1"/>
                </a:solidFill>
              </a:defRPr>
            </a:lvl4pPr>
            <a:lvl5pPr marL="1828891" indent="0"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body text.</a:t>
            </a:r>
          </a:p>
        </p:txBody>
      </p:sp>
    </p:spTree>
    <p:extLst>
      <p:ext uri="{BB962C8B-B14F-4D97-AF65-F5344CB8AC3E}">
        <p14:creationId xmlns:p14="http://schemas.microsoft.com/office/powerpoint/2010/main" val="2305738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28800" y="2133600"/>
            <a:ext cx="2590800" cy="25908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2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Slide Dk Purple w/ Lt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92233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99E919-683C-5743-825A-9AF55541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182012-A588-8944-B35E-20607497A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5C39D-320A-CA41-ADD6-3E0B6455C219}"/>
              </a:ext>
            </a:extLst>
          </p:cNvPr>
          <p:cNvSpPr txBox="1"/>
          <p:nvPr userDrawn="1"/>
        </p:nvSpPr>
        <p:spPr>
          <a:xfrm>
            <a:off x="351691" y="6018172"/>
            <a:ext cx="5580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95000"/>
                  </a:schemeClr>
                </a:solidFill>
              </a:rPr>
              <a:t>This slide is for instructional purposes only, and is not to be used in public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88176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Purple with Acc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C578E3-A570-694D-BFE3-FA5294FD4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8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Purple with Title and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C578E3-A570-694D-BFE3-FA5294FD4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Purple with Title and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62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Purple with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659622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tacked with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 userDrawn="1"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75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tacked with Logo and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 userDrawn="1"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7CCF0F8-7BD8-F549-9A5A-B711BB3CD4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595885" y="0"/>
            <a:ext cx="259611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1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tacked with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 userDrawn="1"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CCF0F8-7BD8-F549-9A5A-B711BB3C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595885" y="0"/>
            <a:ext cx="259611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8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2BEAA1-D6D4-264A-AA62-4136871FCB84}"/>
              </a:ext>
            </a:extLst>
          </p:cNvPr>
          <p:cNvSpPr/>
          <p:nvPr userDrawn="1"/>
        </p:nvSpPr>
        <p:spPr>
          <a:xfrm>
            <a:off x="0" y="0"/>
            <a:ext cx="12192000" cy="3730752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863FD2-DB9F-9B48-9647-801ED576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DD11464-8F80-3849-A676-D6A95A7021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37000" y="1752600"/>
            <a:ext cx="4318000" cy="2641600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2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Lt Purple w/ Title Left, Dk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 userDrawn="1"/>
        </p:nvSpPr>
        <p:spPr>
          <a:xfrm>
            <a:off x="0" y="-6039"/>
            <a:ext cx="6096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 userDrawn="1"/>
        </p:nvSpPr>
        <p:spPr>
          <a:xfrm>
            <a:off x="6096000" y="-6039"/>
            <a:ext cx="6096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998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EF0C42-7A16-5C44-85A3-AC26F376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79662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Lt Purple w/ Title Right, Dk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37538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- Dk Purple w/ Title Left, Lt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 userDrawn="1"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 userDrawn="1"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619" y="3008184"/>
            <a:ext cx="3579724" cy="84163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75500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- Lt Purple w/ Title Left, Lt Whi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 userDrawn="1"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619" y="3008184"/>
            <a:ext cx="3579724" cy="84163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68778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Purple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76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Purple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554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C578E3-A570-694D-BFE3-FA5294FD4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  <p:pic>
        <p:nvPicPr>
          <p:cNvPr id="8" name="Tablet" descr="iPad Pro tablet">
            <a:extLst>
              <a:ext uri="{FF2B5EF4-FFF2-40B4-BE49-F238E27FC236}">
                <a16:creationId xmlns:a16="http://schemas.microsoft.com/office/drawing/2014/main" id="{F7C7D73A-474F-144B-AB11-669DB28F1C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38" y="1278115"/>
            <a:ext cx="6871925" cy="5271911"/>
          </a:xfrm>
          <a:prstGeom prst="rect">
            <a:avLst/>
          </a:prstGeom>
          <a:effectLst>
            <a:outerShdw blurRad="177800" dist="114300" dir="2700000" algn="tl" rotWithShape="0">
              <a:prstClr val="black">
                <a:alpha val="26000"/>
              </a:prstClr>
            </a:outerShdw>
          </a:effectLst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51E76-993A-4741-8D39-F9B0E08697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0634" y="1507288"/>
            <a:ext cx="6419388" cy="4813073"/>
          </a:xfrm>
          <a:prstGeom prst="roundRect">
            <a:avLst>
              <a:gd name="adj" fmla="val 185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1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4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6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</p:spTree>
    <p:extLst>
      <p:ext uri="{BB962C8B-B14F-4D97-AF65-F5344CB8AC3E}">
        <p14:creationId xmlns:p14="http://schemas.microsoft.com/office/powerpoint/2010/main" val="26390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t Purple w/ Dk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141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129116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818979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446167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019622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1399474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117003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980746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805027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2500" baseline="0">
                <a:latin typeface="Lato Light" panose="020F0302020204030203" pitchFamily="34" charset="0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lang="en-US" sz="25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endParaRPr lang="en-US"/>
          </a:p>
          <a:p>
            <a:pPr lvl="0"/>
            <a:r>
              <a:rPr lang="en-US"/>
              <a:t>Section Title Two</a:t>
            </a:r>
          </a:p>
          <a:p>
            <a:pPr lvl="1"/>
            <a:endParaRPr lang="en-US"/>
          </a:p>
          <a:p>
            <a:pPr lvl="0"/>
            <a:r>
              <a:rPr lang="en-US"/>
              <a:t>Section Title Three</a:t>
            </a:r>
          </a:p>
          <a:p>
            <a:pPr lvl="1"/>
            <a:endParaRPr lang="en-US"/>
          </a:p>
          <a:p>
            <a:pPr lvl="0"/>
            <a:r>
              <a:rPr lang="en-US"/>
              <a:t>Section Title Four</a:t>
            </a:r>
          </a:p>
          <a:p>
            <a:pPr lvl="1"/>
            <a:endParaRPr lang="en-US"/>
          </a:p>
          <a:p>
            <a:pPr lvl="0"/>
            <a:r>
              <a:rPr lang="en-US"/>
              <a:t>Section Title Five</a:t>
            </a:r>
          </a:p>
          <a:p>
            <a:pPr lvl="0"/>
            <a:endParaRPr lang="en-US"/>
          </a:p>
          <a:p>
            <a:pPr lvl="0"/>
            <a:r>
              <a:rPr lang="en-US"/>
              <a:t>Section Title Six</a:t>
            </a:r>
          </a:p>
          <a:p>
            <a:pPr lvl="1"/>
            <a:endParaRPr lang="en-US"/>
          </a:p>
          <a:p>
            <a:pPr lvl="0"/>
            <a:r>
              <a:rPr lang="en-US"/>
              <a:t>Section Title Seven</a:t>
            </a:r>
          </a:p>
          <a:p>
            <a:pPr lvl="1"/>
            <a:endParaRPr lang="en-US"/>
          </a:p>
          <a:p>
            <a:pPr lvl="0"/>
            <a:r>
              <a:rPr lang="en-US"/>
              <a:t>Section Title Eight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1532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3660358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02409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38784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175158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525136" y="5569134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4525136" y="4932876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525136" y="429661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7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Lato Light" panose="020F03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None/>
              <a:defRPr lang="en-US" sz="18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Two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Three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Four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Five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3818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469185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80343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91502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202660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5549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485059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5960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5013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584501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22693509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632454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339231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873943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Photo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26568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475788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58140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2 Photos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568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chart.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Infographic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761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9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0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5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3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7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3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0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9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1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365125"/>
            <a:ext cx="10685779" cy="4605655"/>
          </a:xfrm>
        </p:spPr>
        <p:txBody>
          <a:bodyPr anchor="ctr" anchorCtr="0"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urbanitas</a:t>
            </a:r>
            <a:r>
              <a:rPr lang="en-US"/>
              <a:t> </a:t>
            </a:r>
            <a:r>
              <a:rPr lang="en-US" err="1"/>
              <a:t>honestatis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r>
              <a:rPr lang="en-US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970780"/>
            <a:ext cx="5181282" cy="881380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 |  Position Title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4274719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 userDrawn="1"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97847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914401"/>
            <a:ext cx="3162300" cy="797654"/>
          </a:xfrm>
        </p:spPr>
        <p:txBody>
          <a:bodyPr>
            <a:noAutofit/>
          </a:bodyPr>
          <a:lstStyle>
            <a:lvl1pPr>
              <a:defRPr lang="en-US" sz="5000" kern="1200" baseline="0" dirty="0">
                <a:solidFill>
                  <a:schemeClr val="tx2"/>
                </a:solidFill>
                <a:latin typeface="Karbon Slab Stencil Bold" pitchFamily="50" charset="0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299" y="13386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US: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83298" y="15950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webinars@frontlinetechnologies.com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3299" y="22149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83298" y="24713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www.frontlinek12.com</a:t>
            </a:r>
          </a:p>
        </p:txBody>
      </p:sp>
    </p:spTree>
    <p:extLst>
      <p:ext uri="{BB962C8B-B14F-4D97-AF65-F5344CB8AC3E}">
        <p14:creationId xmlns:p14="http://schemas.microsoft.com/office/powerpoint/2010/main" val="21002898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5240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284672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0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81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587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</p:spTree>
    <p:extLst>
      <p:ext uri="{BB962C8B-B14F-4D97-AF65-F5344CB8AC3E}">
        <p14:creationId xmlns:p14="http://schemas.microsoft.com/office/powerpoint/2010/main" val="1961947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769653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818979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446167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8630602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1882103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6654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12.xml"/><Relationship Id="rId34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35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D562-6D93-E84E-A674-FB92AD68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807" r:id="rId6"/>
    <p:sldLayoutId id="2147483809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712" r:id="rId53"/>
    <p:sldLayoutId id="2147483713" r:id="rId54"/>
    <p:sldLayoutId id="2147483849" r:id="rId55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68580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One Column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86000"/>
            <a:ext cx="10685779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74720" y="6400800"/>
            <a:ext cx="24384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0276" y="6400800"/>
            <a:ext cx="72702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500" kern="1200" baseline="0">
          <a:solidFill>
            <a:srgbClr val="7A4183"/>
          </a:solidFill>
          <a:latin typeface="Karbon Slab Stencil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68580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One Column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86000"/>
            <a:ext cx="10685779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74720" y="6400800"/>
            <a:ext cx="24384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©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0276" y="6400800"/>
            <a:ext cx="72702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500" kern="1200" baseline="0">
          <a:solidFill>
            <a:srgbClr val="7A4183"/>
          </a:solidFill>
          <a:latin typeface="Karbon Slab Stencil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6321E0-C60B-AB48-BF39-25C02260B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81" y="2381903"/>
            <a:ext cx="5145437" cy="20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e005">
            <a:extLst>
              <a:ext uri="{FF2B5EF4-FFF2-40B4-BE49-F238E27FC236}">
                <a16:creationId xmlns:a16="http://schemas.microsoft.com/office/drawing/2014/main" id="{8CC2B2CA-9214-444E-B5FE-1CB5C8DA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8" y="1730121"/>
            <a:ext cx="9188637" cy="310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6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3A5042-D7B2-E741-B042-2F69AF3C0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District Leader</a:t>
            </a:r>
            <a:br>
              <a:rPr lang="en-US" dirty="0">
                <a:latin typeface="Lato" panose="020F0502020204030203" pitchFamily="34" charset="77"/>
              </a:rPr>
            </a:br>
            <a:r>
              <a:rPr lang="en-US" dirty="0">
                <a:latin typeface="Lato" panose="020F0502020204030203" pitchFamily="34" charset="77"/>
              </a:rPr>
              <a:t>Perspectives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F139C-75CB-9B49-9DB3-FFA76F47B0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18238"/>
            <a:ext cx="3189288" cy="182562"/>
          </a:xfrm>
        </p:spPr>
        <p:txBody>
          <a:bodyPr/>
          <a:lstStyle/>
          <a:p>
            <a:r>
              <a:rPr lang="en-US" dirty="0"/>
              <a:t>© Frontline Education Confidential &amp;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BBBE-C9B6-D24F-9B51-43D8EB2C9F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4925" y="6400800"/>
            <a:ext cx="727075" cy="182563"/>
          </a:xfrm>
        </p:spPr>
        <p:txBody>
          <a:bodyPr/>
          <a:lstStyle/>
          <a:p>
            <a:fld id="{BCE3D20D-AAEA-46F1-88F4-4FF0702FDA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931D-026A-994C-B4D8-5BB9A2B5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452" y="3172253"/>
            <a:ext cx="7433633" cy="17731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FEATURING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Lato Black" panose="020F0502020204030203" pitchFamily="34" charset="77"/>
              </a:rPr>
              <a:t>April Strong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Instructional Coach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Martin County School District Florida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3ED11-C1FF-1B40-B905-06C088B4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FEC673-9C39-2F49-B748-C537D296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52" y="0"/>
            <a:ext cx="6858000" cy="13255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2"/>
                </a:solidFill>
              </a:rPr>
              <a:t>Engaging Teachers and Staff with Online Learning Options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BE06-AF36-9E42-A156-F438E3C1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B8CFD-FF83-4B80-825D-64B19E723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2871021"/>
            <a:ext cx="2249619" cy="2249619"/>
          </a:xfrm>
          <a:prstGeom prst="ellipse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96AA6-3E74-485A-9D32-1804A171F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07" y="3331294"/>
            <a:ext cx="1329071" cy="13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DBD69-C9A1-B742-8770-614E8497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805780"/>
            <a:ext cx="8827150" cy="4320699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How do you keep best practices of professional learning a focus in your district?</a:t>
            </a:r>
          </a:p>
          <a:p>
            <a:pPr>
              <a:spcBef>
                <a:spcPts val="1600"/>
              </a:spcBef>
            </a:pPr>
            <a:r>
              <a:rPr lang="en-US" dirty="0"/>
              <a:t>Analyze the tools and resources you must utilize to ensure they meet your changing needs.</a:t>
            </a:r>
          </a:p>
          <a:p>
            <a:pPr>
              <a:spcBef>
                <a:spcPts val="1600"/>
              </a:spcBef>
            </a:pPr>
            <a:r>
              <a:rPr lang="en-US" dirty="0"/>
              <a:t>Consider the ‘change factor’ when implementing and supporting online learning programs.</a:t>
            </a:r>
          </a:p>
          <a:p>
            <a:pPr>
              <a:spcBef>
                <a:spcPts val="1600"/>
              </a:spcBef>
            </a:pPr>
            <a:r>
              <a:rPr lang="en-US" dirty="0"/>
              <a:t>How do you ensure employees are growing professionally, making an impact on students, and are fulfilled in their role at your district?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BC0FC-55E5-F544-AA24-72D23197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D53744-ABBE-5A49-8C05-142AD0A1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77"/>
              </a:rPr>
              <a:t>Further Learning &amp; Reflection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DA5F-DD6A-D049-8C1D-C0A726DA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C3EBE5-9AEB-4E38-B0BD-F6415879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3875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5D604-9C2F-D046-A636-8520C00BDFD0}"/>
              </a:ext>
            </a:extLst>
          </p:cNvPr>
          <p:cNvSpPr/>
          <p:nvPr/>
        </p:nvSpPr>
        <p:spPr>
          <a:xfrm>
            <a:off x="0" y="4879144"/>
            <a:ext cx="12191999" cy="1978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7A3EA-04BE-9A42-A824-DCFA4D9E4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69" y="5231404"/>
            <a:ext cx="2995062" cy="1218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ECCA00-4E6F-48D2-93E7-ED0D613738C9}"/>
              </a:ext>
            </a:extLst>
          </p:cNvPr>
          <p:cNvSpPr/>
          <p:nvPr/>
        </p:nvSpPr>
        <p:spPr>
          <a:xfrm>
            <a:off x="1750339" y="1859340"/>
            <a:ext cx="86913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Karbon Slab Stencil Bold" pitchFamily="2" charset="0"/>
              </a:rPr>
              <a:t>Engaging Teachers and Staff with </a:t>
            </a:r>
          </a:p>
          <a:p>
            <a:pPr algn="ctr"/>
            <a:r>
              <a:rPr lang="en-US" sz="4800" b="1" dirty="0">
                <a:solidFill>
                  <a:schemeClr val="accent1"/>
                </a:solidFill>
                <a:latin typeface="Karbon Slab Stencil Bold" pitchFamily="2" charset="0"/>
              </a:rPr>
              <a:t>Online Learning Programs</a:t>
            </a:r>
          </a:p>
        </p:txBody>
      </p:sp>
    </p:spTree>
    <p:extLst>
      <p:ext uri="{BB962C8B-B14F-4D97-AF65-F5344CB8AC3E}">
        <p14:creationId xmlns:p14="http://schemas.microsoft.com/office/powerpoint/2010/main" val="154707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48E08-ABF8-5849-A0B1-E66D73FC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rbon Slab Stencil Bold" pitchFamily="2" charset="77"/>
              </a:rPr>
              <a:t>Today we’ll cover: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58D80D-B336-FB49-9534-31CD8254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EEACA8-502C-CA45-8A45-FF510CA8C01F}"/>
              </a:ext>
            </a:extLst>
          </p:cNvPr>
          <p:cNvGrpSpPr/>
          <p:nvPr/>
        </p:nvGrpSpPr>
        <p:grpSpPr>
          <a:xfrm>
            <a:off x="6606005" y="1810367"/>
            <a:ext cx="5014495" cy="841633"/>
            <a:chOff x="10337633" y="7539044"/>
            <a:chExt cx="7521742" cy="1262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A00C9-D5D7-2B45-B0F4-0A82B37E04F6}"/>
                </a:ext>
              </a:extLst>
            </p:cNvPr>
            <p:cNvSpPr txBox="1"/>
            <p:nvPr/>
          </p:nvSpPr>
          <p:spPr>
            <a:xfrm>
              <a:off x="11951369" y="7608673"/>
              <a:ext cx="5908006" cy="11231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304815"/>
              <a:r>
                <a:rPr lang="en-US" sz="2133" dirty="0">
                  <a:solidFill>
                    <a:srgbClr val="44546A"/>
                  </a:solidFill>
                  <a:latin typeface="Lato" panose="020F0502020204030203" pitchFamily="34" charset="77"/>
                </a:rPr>
                <a:t>High Quality Professional Development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B467B31-2522-EA45-A008-B86D5A7A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37633" y="7539044"/>
              <a:ext cx="1262450" cy="12624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4ACD5A-92B8-DA45-BCCD-FFCC280258A7}"/>
              </a:ext>
            </a:extLst>
          </p:cNvPr>
          <p:cNvGrpSpPr/>
          <p:nvPr/>
        </p:nvGrpSpPr>
        <p:grpSpPr>
          <a:xfrm>
            <a:off x="6606005" y="3261742"/>
            <a:ext cx="5014495" cy="841633"/>
            <a:chOff x="10337633" y="7539044"/>
            <a:chExt cx="7521742" cy="1262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5960D4-3987-2D49-942E-84B0023B2072}"/>
                </a:ext>
              </a:extLst>
            </p:cNvPr>
            <p:cNvSpPr txBox="1"/>
            <p:nvPr/>
          </p:nvSpPr>
          <p:spPr>
            <a:xfrm>
              <a:off x="11951369" y="7854845"/>
              <a:ext cx="5908006" cy="63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304815"/>
              <a:r>
                <a:rPr lang="en-US" sz="2133" dirty="0">
                  <a:solidFill>
                    <a:srgbClr val="44546A"/>
                  </a:solidFill>
                  <a:latin typeface="Lato" panose="020F0502020204030203" pitchFamily="34" charset="77"/>
                </a:rPr>
                <a:t>District Leader Perspectives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6B4CC26-E23C-CB4A-B51A-0A5BC23C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37633" y="7539044"/>
              <a:ext cx="1262450" cy="126245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604AFC-CBBD-AC46-BADE-2F8FCB48FEA3}"/>
              </a:ext>
            </a:extLst>
          </p:cNvPr>
          <p:cNvGrpSpPr/>
          <p:nvPr/>
        </p:nvGrpSpPr>
        <p:grpSpPr>
          <a:xfrm>
            <a:off x="6606005" y="4713116"/>
            <a:ext cx="5014495" cy="841633"/>
            <a:chOff x="10337633" y="7539044"/>
            <a:chExt cx="7521742" cy="1262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16AF4B-99BE-E24D-8F5D-EDA7EC76E0B9}"/>
                </a:ext>
              </a:extLst>
            </p:cNvPr>
            <p:cNvSpPr txBox="1"/>
            <p:nvPr/>
          </p:nvSpPr>
          <p:spPr>
            <a:xfrm>
              <a:off x="11951369" y="7608676"/>
              <a:ext cx="5908006" cy="11231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304815"/>
              <a:r>
                <a:rPr lang="en-US" sz="2133" dirty="0">
                  <a:solidFill>
                    <a:srgbClr val="44546A"/>
                  </a:solidFill>
                  <a:latin typeface="Lato" panose="020F0502020204030203" pitchFamily="34" charset="77"/>
                </a:rPr>
                <a:t>Examples: How to Build Online Learning Programs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0226A98-04BB-0A4B-B299-C0F86F32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37633" y="7539044"/>
              <a:ext cx="1262450" cy="1262450"/>
            </a:xfrm>
            <a:prstGeom prst="rect">
              <a:avLst/>
            </a:prstGeom>
          </p:spPr>
        </p:pic>
      </p:grp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8A7963-9C48-454C-B490-E80D6C271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26" y="2784058"/>
            <a:ext cx="3381904" cy="13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DFCC-223A-46AA-979A-FC755825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arbon Slab Stencil Bold" pitchFamily="2" charset="77"/>
              </a:rPr>
              <a:t>Presenters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2EC63-C021-414F-ACE6-F3E5F489E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566" r="1887" b="3680"/>
          <a:stretch/>
        </p:blipFill>
        <p:spPr>
          <a:xfrm>
            <a:off x="1286078" y="2244808"/>
            <a:ext cx="2169021" cy="2169021"/>
          </a:xfrm>
          <a:prstGeom prst="ellipse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23D6FA-1701-4418-8041-9975E2680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393" y="2252834"/>
            <a:ext cx="2160995" cy="2160995"/>
          </a:xfrm>
          <a:prstGeom prst="ellipse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F8BC4-0D39-4C99-BC3D-28F0C03F7F90}"/>
              </a:ext>
            </a:extLst>
          </p:cNvPr>
          <p:cNvSpPr txBox="1"/>
          <p:nvPr/>
        </p:nvSpPr>
        <p:spPr>
          <a:xfrm>
            <a:off x="3716667" y="2870323"/>
            <a:ext cx="2160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Susan Walters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Solutions Consultant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Frontline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862BE-3E9C-42DF-A979-A6BD5DEDA558}"/>
              </a:ext>
            </a:extLst>
          </p:cNvPr>
          <p:cNvSpPr txBox="1"/>
          <p:nvPr/>
        </p:nvSpPr>
        <p:spPr>
          <a:xfrm>
            <a:off x="8987822" y="2870323"/>
            <a:ext cx="2160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Mitch Welch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Solutions Consultant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Frontline Education</a:t>
            </a:r>
          </a:p>
        </p:txBody>
      </p:sp>
    </p:spTree>
    <p:extLst>
      <p:ext uri="{BB962C8B-B14F-4D97-AF65-F5344CB8AC3E}">
        <p14:creationId xmlns:p14="http://schemas.microsoft.com/office/powerpoint/2010/main" val="222728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DFCC-223A-46AA-979A-FC755825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arbon Slab Stencil Bold" pitchFamily="2" charset="77"/>
              </a:rPr>
              <a:t>District Leader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D7F4DB-2C32-6C40-968F-0E83CAA2AE99}"/>
              </a:ext>
            </a:extLst>
          </p:cNvPr>
          <p:cNvSpPr txBox="1">
            <a:spLocks/>
          </p:cNvSpPr>
          <p:nvPr/>
        </p:nvSpPr>
        <p:spPr>
          <a:xfrm>
            <a:off x="4063330" y="2698412"/>
            <a:ext cx="7433633" cy="1773138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1"/>
                </a:solidFill>
                <a:latin typeface="Lato" panose="020F0502020204030203" pitchFamily="34" charset="77"/>
              </a:rPr>
              <a:t>FEATURING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E7E6E6"/>
                </a:solidFill>
                <a:latin typeface="Lato" panose="020F0502020204030203" pitchFamily="34" charset="77"/>
              </a:rPr>
              <a:t>April Strong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Lato" panose="020F0502020204030203" pitchFamily="34" charset="77"/>
              </a:rPr>
              <a:t>Instructional Coach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Lato" panose="020F0502020204030203" pitchFamily="34" charset="77"/>
              </a:rPr>
              <a:t>Martin County School District Florida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D9F34-382D-3C4C-B39C-12BA8D31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98" y="2304190"/>
            <a:ext cx="2249619" cy="2249619"/>
          </a:xfrm>
          <a:prstGeom prst="ellipse">
            <a:avLst/>
          </a:prstGeom>
          <a:ln w="28575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6DA46-5642-9A41-BF9B-2C2B6586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85" y="2764463"/>
            <a:ext cx="1329071" cy="13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F4F27B-2EB7-8840-A770-72C7DCEE6949}"/>
              </a:ext>
            </a:extLst>
          </p:cNvPr>
          <p:cNvSpPr/>
          <p:nvPr/>
        </p:nvSpPr>
        <p:spPr>
          <a:xfrm>
            <a:off x="6600825" y="3429000"/>
            <a:ext cx="5591175" cy="3429000"/>
          </a:xfrm>
          <a:prstGeom prst="rect">
            <a:avLst/>
          </a:prstGeom>
          <a:solidFill>
            <a:srgbClr val="32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0B214-66F6-B649-9027-F0F9D962C98F}"/>
              </a:ext>
            </a:extLst>
          </p:cNvPr>
          <p:cNvSpPr/>
          <p:nvPr/>
        </p:nvSpPr>
        <p:spPr>
          <a:xfrm>
            <a:off x="6600825" y="0"/>
            <a:ext cx="559117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BD42D-CA10-C34E-9DE1-BBA2B7CC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82" y="1220858"/>
            <a:ext cx="11512062" cy="1227562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3"/>
                </a:solidFill>
                <a:latin typeface="Karbon Slab Stencil Bold" pitchFamily="2" charset="77"/>
              </a:rPr>
              <a:t>Every Student </a:t>
            </a:r>
            <a:br>
              <a:rPr lang="en-US" sz="5300" b="1" dirty="0">
                <a:solidFill>
                  <a:schemeClr val="accent3"/>
                </a:solidFill>
                <a:latin typeface="Karbon Slab Stencil Bold" pitchFamily="2" charset="77"/>
              </a:rPr>
            </a:br>
            <a:r>
              <a:rPr lang="en-US" sz="5300" b="1" dirty="0">
                <a:solidFill>
                  <a:schemeClr val="accent3"/>
                </a:solidFill>
                <a:latin typeface="Karbon Slab Stencil Bold" pitchFamily="2" charset="77"/>
              </a:rPr>
              <a:t>Succeeds Act</a:t>
            </a:r>
            <a:br>
              <a:rPr lang="en-US" sz="5300" b="1" dirty="0">
                <a:solidFill>
                  <a:schemeClr val="accent3"/>
                </a:solidFill>
                <a:latin typeface="Karbon Slab Stencil Bold" pitchFamily="2" charset="77"/>
              </a:rPr>
            </a:br>
            <a:r>
              <a:rPr lang="en-US" dirty="0">
                <a:solidFill>
                  <a:schemeClr val="accent3"/>
                </a:solidFill>
                <a:latin typeface="Karbon Slab Stencil Bold" pitchFamily="2" charset="77"/>
              </a:rPr>
              <a:t>(ESSA)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4A73C-01A8-464B-9C65-E6295819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6572"/>
            <a:ext cx="6600825" cy="9744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CCD09-AFDF-FD47-B7D1-1288F8EDD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12" y="3697466"/>
            <a:ext cx="2352261" cy="2870200"/>
          </a:xfrm>
          <a:prstGeom prst="rect">
            <a:avLst/>
          </a:prstGeom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6FE829A1-9E1A-9E42-997B-21600110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11769" r="9577" b="12051"/>
          <a:stretch/>
        </p:blipFill>
        <p:spPr>
          <a:xfrm>
            <a:off x="11147728" y="5877420"/>
            <a:ext cx="771277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DB09EA-4B17-D342-97FF-2B4FAA4A9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223" y="2235200"/>
            <a:ext cx="962955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77"/>
              </a:rPr>
              <a:t>How has professional learning changed in the last six months?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91B11-C60A-BD43-9944-79016CFA47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40463"/>
            <a:ext cx="3508375" cy="46037"/>
          </a:xfrm>
        </p:spPr>
        <p:txBody>
          <a:bodyPr/>
          <a:lstStyle/>
          <a:p>
            <a:r>
              <a:rPr lang="en-US" dirty="0"/>
              <a:t>© Frontline Education Confidential &amp;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7E647-7EE9-BA4D-B69D-C85E5EC203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4925" y="6400800"/>
            <a:ext cx="727075" cy="182563"/>
          </a:xfrm>
        </p:spPr>
        <p:txBody>
          <a:bodyPr/>
          <a:lstStyle/>
          <a:p>
            <a:fld id="{BCE3D20D-AAEA-46F1-88F4-4FF0702FDA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534602D9-4709-4F43-B6E8-488E86DC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" y="333955"/>
            <a:ext cx="8726494" cy="295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002">
            <a:extLst>
              <a:ext uri="{FF2B5EF4-FFF2-40B4-BE49-F238E27FC236}">
                <a16:creationId xmlns:a16="http://schemas.microsoft.com/office/drawing/2014/main" id="{86EBEFE2-CC61-8F4D-A540-7449D443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8" y="3585585"/>
            <a:ext cx="8684940" cy="29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3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3">
            <a:extLst>
              <a:ext uri="{FF2B5EF4-FFF2-40B4-BE49-F238E27FC236}">
                <a16:creationId xmlns:a16="http://schemas.microsoft.com/office/drawing/2014/main" id="{B57F600A-CD5E-ED4B-B2F4-997AE0850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"/>
          <a:stretch/>
        </p:blipFill>
        <p:spPr bwMode="auto">
          <a:xfrm>
            <a:off x="666838" y="400479"/>
            <a:ext cx="8585841" cy="29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04">
            <a:extLst>
              <a:ext uri="{FF2B5EF4-FFF2-40B4-BE49-F238E27FC236}">
                <a16:creationId xmlns:a16="http://schemas.microsoft.com/office/drawing/2014/main" id="{711D5AD2-A210-0848-8DFF-1E22D8D45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 bwMode="auto">
          <a:xfrm>
            <a:off x="675861" y="3688385"/>
            <a:ext cx="8585841" cy="29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03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rontli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E4082"/>
      </a:accent1>
      <a:accent2>
        <a:srgbClr val="6BCCB3"/>
      </a:accent2>
      <a:accent3>
        <a:srgbClr val="402B56"/>
      </a:accent3>
      <a:accent4>
        <a:srgbClr val="2B4C59"/>
      </a:accent4>
      <a:accent5>
        <a:srgbClr val="E56953"/>
      </a:accent5>
      <a:accent6>
        <a:srgbClr val="4EC3E0"/>
      </a:accent6>
      <a:hlink>
        <a:srgbClr val="E56953"/>
      </a:hlink>
      <a:folHlink>
        <a:srgbClr val="E569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line_Education_PPT-FINAL" id="{90F46DDC-1A10-A84E-B008-2DC10E620782}" vid="{070AF63C-52EE-2242-BD60-F8F0CF571EC5}"/>
    </a:ext>
  </a:extLst>
</a:theme>
</file>

<file path=ppt/theme/theme3.xml><?xml version="1.0" encoding="utf-8"?>
<a:theme xmlns:a="http://schemas.openxmlformats.org/drawingml/2006/main" name="2_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VariableListDefinition name="AD_HOC" displayName="AD_HOC" id="7de7d7e9-aaaf-4b53-b80b-69ff1ade79a1" isdomainofvalue="False" dataSourceId="4bad3151-7fcd-4a5f-880d-2c599531800f"/>
</file>

<file path=customXml/item2.xml><?xml version="1.0" encoding="utf-8"?>
<VariableList UniqueId="7de7d7e9-aaaf-4b53-b80b-69ff1ade79a1" Name="AD_HOC" ContentType="XML" MajorVersion="0" MinorVersion="1" isLocalCopy="False" IsBaseObject="False" DataSourceId="4bad3151-7fcd-4a5f-880d-2c599531800f" DataSourceMajorVersion="0" DataSourceMinorVersion="1"/>
</file>

<file path=customXml/item3.xml><?xml version="1.0" encoding="utf-8"?>
<VariableList UniqueId="578da93d-a712-4cab-93a3-e9e960e98c63" Name="Computed" ContentType="XML" MajorVersion="0" MinorVersion="1" isLocalCopy="False" IsBaseObject="False" DataSourceId="404c5779-7171-4efc-b812-0dfb002deea1" DataSourceMajorVersion="0" DataSourceMinorVersion="1"/>
</file>

<file path=customXml/item4.xml><?xml version="1.0" encoding="utf-8"?>
<VariableListDefinition name="System" displayName="System" id="3e5a525e-3f8e-4d6d-b9dc-b86d009b1e84" isdomainofvalue="False" dataSourceId="3589a902-761b-4ea5-b2f0-a0481a291436"/>
</file>

<file path=customXml/item5.xml><?xml version="1.0" encoding="utf-8"?>
<AllExternalAdhocVariableMappings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1BAD93458C4468EDA70A4F363DF14" ma:contentTypeVersion="12" ma:contentTypeDescription="Create a new document." ma:contentTypeScope="" ma:versionID="4ff6236699219ebf2744db45b85869f2">
  <xsd:schema xmlns:xsd="http://www.w3.org/2001/XMLSchema" xmlns:xs="http://www.w3.org/2001/XMLSchema" xmlns:p="http://schemas.microsoft.com/office/2006/metadata/properties" xmlns:ns3="fac0ec5b-c09c-48ed-893b-56f1f453316e" xmlns:ns4="bcf76f40-5a01-42c9-a579-8e02a2683bd5" targetNamespace="http://schemas.microsoft.com/office/2006/metadata/properties" ma:root="true" ma:fieldsID="50e5966a41c3744f002e8c6277b41aeb" ns3:_="" ns4:_="">
    <xsd:import namespace="fac0ec5b-c09c-48ed-893b-56f1f453316e"/>
    <xsd:import namespace="bcf76f40-5a01-42c9-a579-8e02a2683b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0ec5b-c09c-48ed-893b-56f1f4533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76f40-5a01-42c9-a579-8e02a2683b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8.xml><?xml version="1.0" encoding="utf-8"?>
<VariableList UniqueId="3e5a525e-3f8e-4d6d-b9dc-b86d009b1e84" Name="System" ContentType="XML" MajorVersion="0" MinorVersion="1" isLocalCopy="False" IsBaseObject="False" DataSourceId="3589a902-761b-4ea5-b2f0-a0481a291436" DataSourceMajorVersion="0" DataSourceMinorVersion="1"/>
</file>

<file path=customXml/item9.xml><?xml version="1.0" encoding="utf-8"?>
<VariableListDefinition name="Computed" displayName="Computed" id="578da93d-a712-4cab-93a3-e9e960e98c63" isdomainofvalue="False" dataSourceId="404c5779-7171-4efc-b812-0dfb002deea1"/>
</file>

<file path=customXml/itemProps1.xml><?xml version="1.0" encoding="utf-8"?>
<ds:datastoreItem xmlns:ds="http://schemas.openxmlformats.org/officeDocument/2006/customXml" ds:itemID="{1C5095D8-8A48-4154-8C98-8C296FAA0E88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F791B113-CBF7-4687-BF8B-ABA776748D6A}">
  <ds:schemaRefs/>
</ds:datastoreItem>
</file>

<file path=customXml/itemProps2.xml><?xml version="1.0" encoding="utf-8"?>
<ds:datastoreItem xmlns:ds="http://schemas.openxmlformats.org/officeDocument/2006/customXml" ds:itemID="{0FE09A42-5627-408B-92A7-346052F61C69}">
  <ds:schemaRefs/>
</ds:datastoreItem>
</file>

<file path=customXml/itemProps3.xml><?xml version="1.0" encoding="utf-8"?>
<ds:datastoreItem xmlns:ds="http://schemas.openxmlformats.org/officeDocument/2006/customXml" ds:itemID="{7F5E9A19-303C-4CBC-A410-6236F9A96CAD}">
  <ds:schemaRefs/>
</ds:datastoreItem>
</file>

<file path=customXml/itemProps4.xml><?xml version="1.0" encoding="utf-8"?>
<ds:datastoreItem xmlns:ds="http://schemas.openxmlformats.org/officeDocument/2006/customXml" ds:itemID="{22EDD17B-33BE-47E6-89C9-150D98CF686A}">
  <ds:schemaRefs/>
</ds:datastoreItem>
</file>

<file path=customXml/itemProps5.xml><?xml version="1.0" encoding="utf-8"?>
<ds:datastoreItem xmlns:ds="http://schemas.openxmlformats.org/officeDocument/2006/customXml" ds:itemID="{CBA3D839-8015-45BC-A071-E296F8A62189}">
  <ds:schemaRefs/>
</ds:datastoreItem>
</file>

<file path=customXml/itemProps6.xml><?xml version="1.0" encoding="utf-8"?>
<ds:datastoreItem xmlns:ds="http://schemas.openxmlformats.org/officeDocument/2006/customXml" ds:itemID="{8638A005-AAC3-4976-B95E-E5252A742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0ec5b-c09c-48ed-893b-56f1f453316e"/>
    <ds:schemaRef ds:uri="bcf76f40-5a01-42c9-a579-8e02a2683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A7A34705-8B52-4BF9-A0C3-D3C0C5655A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8.xml><?xml version="1.0" encoding="utf-8"?>
<ds:datastoreItem xmlns:ds="http://schemas.openxmlformats.org/officeDocument/2006/customXml" ds:itemID="{BB0D7CC6-634A-433D-AC57-CC1C406C837E}">
  <ds:schemaRefs/>
</ds:datastoreItem>
</file>

<file path=customXml/itemProps9.xml><?xml version="1.0" encoding="utf-8"?>
<ds:datastoreItem xmlns:ds="http://schemas.openxmlformats.org/officeDocument/2006/customXml" ds:itemID="{6A5A4093-0EB8-4804-8703-28C5D124F5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9834</TotalTime>
  <Words>299</Words>
  <Application>Microsoft Macintosh PowerPoint</Application>
  <PresentationFormat>Widescreen</PresentationFormat>
  <Paragraphs>54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Karbon Slab Stencil</vt:lpstr>
      <vt:lpstr>Karbon Slab Stencil Bold</vt:lpstr>
      <vt:lpstr>Lato</vt:lpstr>
      <vt:lpstr>Lato Black</vt:lpstr>
      <vt:lpstr>Lato Light</vt:lpstr>
      <vt:lpstr>1_Office Theme</vt:lpstr>
      <vt:lpstr>2_Office Theme</vt:lpstr>
      <vt:lpstr>2_Office Theme</vt:lpstr>
      <vt:lpstr>PowerPoint Presentation</vt:lpstr>
      <vt:lpstr>PowerPoint Presentation</vt:lpstr>
      <vt:lpstr>Today we’ll cover:</vt:lpstr>
      <vt:lpstr>Presenters</vt:lpstr>
      <vt:lpstr>District Leader</vt:lpstr>
      <vt:lpstr>Every Student  Succeeds Act (ESSA)</vt:lpstr>
      <vt:lpstr>How has professional learning changed in the last six months?</vt:lpstr>
      <vt:lpstr>PowerPoint Presentation</vt:lpstr>
      <vt:lpstr>PowerPoint Presentation</vt:lpstr>
      <vt:lpstr>PowerPoint Presentation</vt:lpstr>
      <vt:lpstr>District Leader Perspectives</vt:lpstr>
      <vt:lpstr>  Engaging Teachers and Staff with Online Learning Options</vt:lpstr>
      <vt:lpstr>Further Learning &amp;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Harley</dc:creator>
  <cp:lastModifiedBy>Rand Habegger</cp:lastModifiedBy>
  <cp:revision>70</cp:revision>
  <dcterms:created xsi:type="dcterms:W3CDTF">2020-06-05T18:50:17Z</dcterms:created>
  <dcterms:modified xsi:type="dcterms:W3CDTF">2020-08-24T18:57:19Z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0x010100E431BAD93458C4468EDA70A4F363DF14</vt:lpwstr>
  </property>
</Properties>
</file>